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4" autoAdjust="0"/>
    <p:restoredTop sz="94660"/>
  </p:normalViewPr>
  <p:slideViewPr>
    <p:cSldViewPr>
      <p:cViewPr>
        <p:scale>
          <a:sx n="69" d="100"/>
          <a:sy n="69" d="100"/>
        </p:scale>
        <p:origin x="-118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A712EF-8709-41B9-81F3-502F2EA10B74}" type="datetimeFigureOut">
              <a:rPr lang="en-US" smtClean="0"/>
              <a:pPr/>
              <a:t>10/28/2009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E217EB-3F49-4801-8273-E91A31A35198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bc.net.au/reslib/200809/r291931_124978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eo.gov.au/students/library/pages/0432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abc.net.au/reslib/200705/r147654_52100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772400" cy="1214446"/>
          </a:xfrm>
        </p:spPr>
        <p:txBody>
          <a:bodyPr/>
          <a:lstStyle/>
          <a:p>
            <a:pPr algn="ctr"/>
            <a:r>
              <a:rPr lang="en-AU" sz="6600" dirty="0" smtClean="0"/>
              <a:t>Glossary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928802"/>
            <a:ext cx="6400800" cy="4286280"/>
          </a:xfrm>
        </p:spPr>
        <p:txBody>
          <a:bodyPr>
            <a:normAutofit fontScale="40000" lnSpcReduction="20000"/>
          </a:bodyPr>
          <a:lstStyle/>
          <a:p>
            <a:pPr algn="ctr"/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r>
              <a:rPr lang="en-AU" sz="5900" b="1" u="sng" dirty="0" smtClean="0">
                <a:solidFill>
                  <a:srgbClr val="00FF00"/>
                </a:solidFill>
                <a:hlinkClick r:id="rId2" action="ppaction://hlinksldjump"/>
              </a:rPr>
              <a:t>Back Bench</a:t>
            </a:r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r>
              <a:rPr lang="en-AU" sz="5900" b="1" u="sng" dirty="0" smtClean="0">
                <a:solidFill>
                  <a:srgbClr val="00FF00"/>
                </a:solidFill>
                <a:hlinkClick r:id="rId3" action="ppaction://hlinksldjump"/>
              </a:rPr>
              <a:t>Black Rod</a:t>
            </a:r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r>
              <a:rPr lang="en-AU" sz="5900" b="1" u="sng" dirty="0" smtClean="0">
                <a:solidFill>
                  <a:srgbClr val="00FF00"/>
                </a:solidFill>
                <a:hlinkClick r:id="rId4" action="ppaction://hlinksldjump"/>
              </a:rPr>
              <a:t>Independent</a:t>
            </a:r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r>
              <a:rPr lang="en-AU" sz="5900" b="1" u="sng" dirty="0" smtClean="0">
                <a:solidFill>
                  <a:srgbClr val="00FF00"/>
                </a:solidFill>
                <a:hlinkClick r:id="rId5" action="ppaction://hlinksldjump"/>
              </a:rPr>
              <a:t>Hansard</a:t>
            </a:r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r>
              <a:rPr lang="en-AU" sz="5900" b="1" u="sng" dirty="0" smtClean="0">
                <a:solidFill>
                  <a:srgbClr val="00FF00"/>
                </a:solidFill>
                <a:hlinkClick r:id="rId6" action="ppaction://hlinksldjump"/>
              </a:rPr>
              <a:t>Senate</a:t>
            </a:r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r>
              <a:rPr lang="en-AU" sz="5900" b="1" u="sng" dirty="0" smtClean="0">
                <a:solidFill>
                  <a:srgbClr val="00FF00"/>
                </a:solidFill>
                <a:hlinkClick r:id="rId7" action="ppaction://hlinksldjump"/>
              </a:rPr>
              <a:t>Chamber</a:t>
            </a:r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r>
              <a:rPr lang="en-AU" sz="5900" b="1" u="sng" dirty="0" smtClean="0">
                <a:solidFill>
                  <a:srgbClr val="00FF00"/>
                </a:solidFill>
                <a:hlinkClick r:id="rId8" action="ppaction://hlinksldjump"/>
              </a:rPr>
              <a:t>Front Bencher</a:t>
            </a:r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r>
              <a:rPr lang="en-AU" sz="5900" b="1" u="sng" dirty="0" smtClean="0">
                <a:solidFill>
                  <a:srgbClr val="00FF00"/>
                </a:solidFill>
                <a:hlinkClick r:id="rId9" action="ppaction://hlinksldjump"/>
              </a:rPr>
              <a:t>Bill</a:t>
            </a:r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r>
              <a:rPr lang="en-AU" sz="5900" b="1" u="sng" dirty="0" smtClean="0">
                <a:solidFill>
                  <a:srgbClr val="00FF00"/>
                </a:solidFill>
                <a:hlinkClick r:id="rId10" action="ppaction://hlinksldjump"/>
              </a:rPr>
              <a:t>The End</a:t>
            </a:r>
            <a:endParaRPr lang="en-AU" sz="5900" b="1" u="sng" dirty="0" smtClean="0">
              <a:solidFill>
                <a:srgbClr val="00FF00"/>
              </a:solidFill>
            </a:endParaRPr>
          </a:p>
          <a:p>
            <a:pPr algn="ctr"/>
            <a:endParaRPr lang="en-AU" sz="2800" b="1" u="sng" dirty="0" smtClean="0">
              <a:solidFill>
                <a:srgbClr val="00FF00"/>
              </a:solidFill>
            </a:endParaRPr>
          </a:p>
          <a:p>
            <a:pPr algn="ctr"/>
            <a:endParaRPr lang="en-AU" sz="2800" b="1" u="sng" dirty="0" smtClean="0">
              <a:solidFill>
                <a:srgbClr val="00FF00"/>
              </a:solidFill>
            </a:endParaRPr>
          </a:p>
          <a:p>
            <a:r>
              <a:rPr lang="en-AU" sz="2800" dirty="0" smtClean="0"/>
              <a:t> </a:t>
            </a:r>
          </a:p>
          <a:p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600" dirty="0" smtClean="0"/>
              <a:t>The End</a:t>
            </a:r>
            <a:endParaRPr lang="en-AU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707702"/>
          </a:xfrm>
        </p:spPr>
        <p:txBody>
          <a:bodyPr/>
          <a:lstStyle/>
          <a:p>
            <a:pPr>
              <a:buNone/>
            </a:pPr>
            <a:r>
              <a:rPr lang="en-AU" dirty="0" smtClean="0"/>
              <a:t> I hope you liked </a:t>
            </a:r>
            <a:r>
              <a:rPr lang="en-AU" smtClean="0"/>
              <a:t>my </a:t>
            </a:r>
            <a:r>
              <a:rPr lang="en-AU" smtClean="0"/>
              <a:t>fully </a:t>
            </a:r>
            <a:r>
              <a:rPr lang="en-AU" dirty="0" smtClean="0"/>
              <a:t>sick slide show.</a:t>
            </a:r>
            <a:endParaRPr lang="en-AU" dirty="0"/>
          </a:p>
        </p:txBody>
      </p:sp>
      <p:pic>
        <p:nvPicPr>
          <p:cNvPr id="1026" name="Picture 2" descr="http://www.unbiased.co.uk/_images/look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496"/>
            <a:ext cx="4572031" cy="33372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71670" y="3929066"/>
            <a:ext cx="2571768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642910" y="5715016"/>
            <a:ext cx="1142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dirty="0" smtClean="0">
                <a:hlinkClick r:id="" action="ppaction://hlinkshowjump?jump=endshow"/>
              </a:rPr>
              <a:t>End Slide</a:t>
            </a:r>
          </a:p>
          <a:p>
            <a:pPr algn="ctr"/>
            <a:r>
              <a:rPr lang="en-AU" dirty="0" smtClean="0">
                <a:hlinkClick r:id="" action="ppaction://hlinkshowjump?jump=endshow"/>
              </a:rPr>
              <a:t>Show</a:t>
            </a:r>
            <a:endParaRPr lang="en-AU" dirty="0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600" b="1" dirty="0" smtClean="0"/>
              <a:t> Frontbencher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A frontbencher is a M.P that is a Minister or a Shadow </a:t>
            </a:r>
          </a:p>
          <a:p>
            <a:pPr>
              <a:buNone/>
            </a:pPr>
            <a:r>
              <a:rPr lang="en-AU" dirty="0" smtClean="0"/>
              <a:t> Minister. They are seated at the front bench of each </a:t>
            </a:r>
          </a:p>
          <a:p>
            <a:pPr>
              <a:buNone/>
            </a:pPr>
            <a:r>
              <a:rPr lang="en-AU" dirty="0" smtClean="0"/>
              <a:t> chamber. 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5643578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hlinkClick r:id="" action="ppaction://hlinkshowjump?jump=firstslide"/>
              </a:rPr>
              <a:t>Back To </a:t>
            </a:r>
          </a:p>
          <a:p>
            <a:pPr algn="ctr"/>
            <a:r>
              <a:rPr lang="en-AU" dirty="0" smtClean="0">
                <a:hlinkClick r:id="" action="ppaction://hlinkshowjump?jump=firstslide"/>
              </a:rPr>
              <a:t>Glossary</a:t>
            </a:r>
            <a:endParaRPr lang="en-AU" dirty="0"/>
          </a:p>
        </p:txBody>
      </p:sp>
      <p:pic>
        <p:nvPicPr>
          <p:cNvPr id="9220" name="Picture 4" descr="'A man of his talent really does need to be in the front row'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357562"/>
            <a:ext cx="3107551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 </a:t>
            </a:r>
            <a:r>
              <a:rPr lang="en-AU" sz="6600" b="1" dirty="0" smtClean="0"/>
              <a:t>Backbencher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The Backbench is the Members of Parliament who are </a:t>
            </a:r>
          </a:p>
          <a:p>
            <a:pPr>
              <a:buNone/>
            </a:pPr>
            <a:r>
              <a:rPr lang="en-AU" dirty="0" smtClean="0"/>
              <a:t> not Ministers or Shadow Ministers  they are also known</a:t>
            </a:r>
          </a:p>
          <a:p>
            <a:pPr>
              <a:buNone/>
            </a:pPr>
            <a:r>
              <a:rPr lang="en-AU" dirty="0" smtClean="0"/>
              <a:t> as Private Members or Senators. 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14348" y="5643578"/>
            <a:ext cx="142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dirty="0" smtClean="0">
                <a:hlinkClick r:id="" action="ppaction://hlinkshowjump?jump=firstslide"/>
              </a:rPr>
              <a:t>Back To </a:t>
            </a:r>
          </a:p>
          <a:p>
            <a:pPr algn="ctr"/>
            <a:r>
              <a:rPr lang="en-AU" dirty="0" smtClean="0">
                <a:hlinkClick r:id="" action="ppaction://hlinkshowjump?jump=firstslide"/>
              </a:rPr>
              <a:t>Glossary</a:t>
            </a:r>
            <a:endParaRPr lang="en-AU" dirty="0"/>
          </a:p>
        </p:txBody>
      </p:sp>
      <p:pic>
        <p:nvPicPr>
          <p:cNvPr id="8196" name="Picture 4" descr="http://www.abc.net.au/reslib/200803/r229951_9173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429000"/>
            <a:ext cx="4086525" cy="27146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600" b="1" dirty="0" smtClean="0"/>
              <a:t>Black Rod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The Black Rod is a staff that the Usher of the Black Rod </a:t>
            </a:r>
          </a:p>
          <a:p>
            <a:pPr>
              <a:buNone/>
            </a:pPr>
            <a:r>
              <a:rPr lang="en-AU" dirty="0" smtClean="0"/>
              <a:t> carries into the chamber.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14348" y="5572140"/>
            <a:ext cx="142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dirty="0" smtClean="0">
                <a:hlinkClick r:id="" action="ppaction://hlinkshowjump?jump=firstslide"/>
              </a:rPr>
              <a:t>Back To </a:t>
            </a:r>
          </a:p>
          <a:p>
            <a:pPr algn="ctr"/>
            <a:r>
              <a:rPr lang="en-AU" dirty="0" smtClean="0">
                <a:hlinkClick r:id="" action="ppaction://hlinkshowjump?jump=firstslide"/>
              </a:rPr>
              <a:t>Glossary</a:t>
            </a:r>
            <a:endParaRPr lang="en-AU" dirty="0"/>
          </a:p>
        </p:txBody>
      </p:sp>
      <p:pic>
        <p:nvPicPr>
          <p:cNvPr id="7170" name="Picture 2" descr="Black Ro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357562"/>
            <a:ext cx="2286016" cy="279402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600" b="1" dirty="0" smtClean="0"/>
              <a:t>Independent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An Independent is a Member of Parliament who isn’t</a:t>
            </a:r>
          </a:p>
          <a:p>
            <a:pPr>
              <a:buNone/>
            </a:pPr>
            <a:r>
              <a:rPr lang="en-AU" dirty="0" smtClean="0"/>
              <a:t> in a Political Party.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642910" y="5572140"/>
            <a:ext cx="142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dirty="0" smtClean="0">
                <a:hlinkClick r:id="" action="ppaction://hlinkshowjump?jump=firstslide"/>
              </a:rPr>
              <a:t>Back To </a:t>
            </a:r>
          </a:p>
          <a:p>
            <a:pPr algn="ctr"/>
            <a:r>
              <a:rPr lang="en-AU" dirty="0" smtClean="0">
                <a:hlinkClick r:id="" action="ppaction://hlinkshowjump?jump=firstslide"/>
              </a:rPr>
              <a:t>Glossary</a:t>
            </a:r>
            <a:endParaRPr lang="en-AU" dirty="0"/>
          </a:p>
        </p:txBody>
      </p:sp>
      <p:pic>
        <p:nvPicPr>
          <p:cNvPr id="6146" name="Picture 2" descr="http://www.anao.gov.au/annualreport_07-08/images/ian_mcphee.jpg"/>
          <p:cNvPicPr>
            <a:picLocks noChangeAspect="1" noChangeArrowheads="1"/>
          </p:cNvPicPr>
          <p:nvPr/>
        </p:nvPicPr>
        <p:blipFill>
          <a:blip r:embed="rId2"/>
          <a:srcRect l="2273" b="6818"/>
          <a:stretch>
            <a:fillRect/>
          </a:stretch>
        </p:blipFill>
        <p:spPr bwMode="auto">
          <a:xfrm>
            <a:off x="3071802" y="3000372"/>
            <a:ext cx="3071834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600" b="1" dirty="0" smtClean="0"/>
              <a:t>Hansard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A Hansard is a  record of the words that are said is</a:t>
            </a:r>
          </a:p>
          <a:p>
            <a:pPr>
              <a:buNone/>
            </a:pPr>
            <a:r>
              <a:rPr lang="en-AU" dirty="0" smtClean="0"/>
              <a:t> Parliament, it is taken daily.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14348" y="5572140"/>
            <a:ext cx="142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dirty="0" smtClean="0">
                <a:hlinkClick r:id="" action="ppaction://hlinkshowjump?jump=firstslide"/>
              </a:rPr>
              <a:t>Back To </a:t>
            </a:r>
          </a:p>
          <a:p>
            <a:pPr algn="ctr"/>
            <a:r>
              <a:rPr lang="en-AU" dirty="0" smtClean="0">
                <a:hlinkClick r:id="" action="ppaction://hlinkshowjump?jump=firstslide"/>
              </a:rPr>
              <a:t>Glossary</a:t>
            </a:r>
            <a:endParaRPr lang="en-AU" dirty="0"/>
          </a:p>
        </p:txBody>
      </p:sp>
      <p:pic>
        <p:nvPicPr>
          <p:cNvPr id="5124" name="Picture 4" descr="Photo of Hansard reporters in the House of Representatives. Click for more info about this image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286124"/>
            <a:ext cx="3795143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600" b="1" dirty="0" smtClean="0"/>
              <a:t>Senator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The Senator is someone who has been chosen, and </a:t>
            </a:r>
          </a:p>
          <a:p>
            <a:pPr>
              <a:buNone/>
            </a:pPr>
            <a:r>
              <a:rPr lang="en-AU" dirty="0" smtClean="0"/>
              <a:t> sometimes made to fill the place of the Senate.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14348" y="5429264"/>
            <a:ext cx="1428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dirty="0" smtClean="0">
                <a:hlinkClick r:id="" action="ppaction://hlinkshowjump?jump=firstslide"/>
              </a:rPr>
              <a:t>Back To </a:t>
            </a:r>
          </a:p>
          <a:p>
            <a:pPr algn="ctr"/>
            <a:r>
              <a:rPr lang="en-AU" dirty="0" smtClean="0">
                <a:hlinkClick r:id="" action="ppaction://hlinkshowjump?jump=firstslide"/>
              </a:rPr>
              <a:t>Glossary</a:t>
            </a:r>
            <a:endParaRPr lang="en-AU" dirty="0"/>
          </a:p>
        </p:txBody>
      </p:sp>
      <p:pic>
        <p:nvPicPr>
          <p:cNvPr id="4098" name="Picture 2" descr="Senator Ian Campbel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143248"/>
            <a:ext cx="2714625" cy="194310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600" b="1" dirty="0" smtClean="0"/>
              <a:t>Chamber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The Chamber is the room where the Members of </a:t>
            </a:r>
          </a:p>
          <a:p>
            <a:pPr>
              <a:buNone/>
            </a:pPr>
            <a:r>
              <a:rPr lang="en-AU" dirty="0" smtClean="0"/>
              <a:t> Parliament meet to talk about things. Laws are also </a:t>
            </a:r>
          </a:p>
          <a:p>
            <a:pPr>
              <a:buNone/>
            </a:pPr>
            <a:r>
              <a:rPr lang="en-AU" dirty="0" smtClean="0"/>
              <a:t> made in the Chamber. 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14348" y="5643578"/>
            <a:ext cx="1357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dirty="0" smtClean="0">
                <a:hlinkClick r:id="" action="ppaction://hlinkshowjump?jump=firstslide"/>
              </a:rPr>
              <a:t>Back To </a:t>
            </a:r>
          </a:p>
          <a:p>
            <a:pPr algn="ctr"/>
            <a:r>
              <a:rPr lang="en-AU" dirty="0" smtClean="0">
                <a:hlinkClick r:id="" action="ppaction://hlinkshowjump?jump=firstslide"/>
              </a:rPr>
              <a:t>Glossary</a:t>
            </a:r>
            <a:endParaRPr lang="en-AU" dirty="0"/>
          </a:p>
        </p:txBody>
      </p:sp>
      <p:pic>
        <p:nvPicPr>
          <p:cNvPr id="3074" name="Picture 2" descr="http://2.bp.blogspot.com/_FD_QUUUZJZw/Sh5bNw0C3OI/AAAAAAAAAoI/wn9HNhB1mBw/s400/HR_chamb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357562"/>
            <a:ext cx="2800350" cy="280035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6600" b="1" dirty="0" smtClean="0"/>
              <a:t>Bill</a:t>
            </a:r>
            <a:endParaRPr lang="en-AU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A Bill is a  proposal to make a new law or to change a </a:t>
            </a:r>
          </a:p>
          <a:p>
            <a:pPr>
              <a:buNone/>
            </a:pPr>
            <a:r>
              <a:rPr lang="en-AU" dirty="0" smtClean="0"/>
              <a:t> law that has been presented to </a:t>
            </a:r>
            <a:r>
              <a:rPr lang="en-AU" smtClean="0"/>
              <a:t>the Parliament.  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714348" y="5572140"/>
            <a:ext cx="1357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dirty="0" smtClean="0">
                <a:hlinkClick r:id="" action="ppaction://hlinkshowjump?jump=firstslide"/>
              </a:rPr>
              <a:t>Back To </a:t>
            </a:r>
          </a:p>
          <a:p>
            <a:pPr algn="ctr"/>
            <a:r>
              <a:rPr lang="en-AU" dirty="0" smtClean="0">
                <a:hlinkClick r:id="" action="ppaction://hlinkshowjump?jump=firstslide"/>
              </a:rPr>
              <a:t>Glossary</a:t>
            </a:r>
            <a:endParaRPr lang="en-AU" dirty="0"/>
          </a:p>
        </p:txBody>
      </p:sp>
      <p:pic>
        <p:nvPicPr>
          <p:cNvPr id="2050" name="Picture 2" descr="http://www.bodley.ox.ac.uk/dept/scwmss/projects/asquith/images/ms.asquith23,fol.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071810"/>
            <a:ext cx="2473343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252</Words>
  <Application>Microsoft Office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Glossary </vt:lpstr>
      <vt:lpstr> Frontbencher</vt:lpstr>
      <vt:lpstr> Backbencher</vt:lpstr>
      <vt:lpstr>Black Rod</vt:lpstr>
      <vt:lpstr>Independent</vt:lpstr>
      <vt:lpstr>Hansard</vt:lpstr>
      <vt:lpstr>Senator</vt:lpstr>
      <vt:lpstr>Chamber</vt:lpstr>
      <vt:lpstr>Bill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Glossary</dc:title>
  <dc:creator>gr56</dc:creator>
  <cp:lastModifiedBy>Gr56</cp:lastModifiedBy>
  <cp:revision>13</cp:revision>
  <dcterms:created xsi:type="dcterms:W3CDTF">2009-10-19T00:41:53Z</dcterms:created>
  <dcterms:modified xsi:type="dcterms:W3CDTF">2009-10-27T23:24:15Z</dcterms:modified>
</cp:coreProperties>
</file>